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pos="3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383" autoAdjust="0"/>
  </p:normalViewPr>
  <p:slideViewPr>
    <p:cSldViewPr>
      <p:cViewPr varScale="1">
        <p:scale>
          <a:sx n="73" d="100"/>
          <a:sy n="73" d="100"/>
        </p:scale>
        <p:origin x="1181" y="58"/>
      </p:cViewPr>
      <p:guideLst>
        <p:guide orient="horz" pos="1480"/>
        <p:guide pos="3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2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A067-7408-415D-8737-929066884D5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314E5-E480-4386-925B-B8A7D4E4B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1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10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3.pn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8.png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7.bin"/><Relationship Id="rId5" Type="http://schemas.openxmlformats.org/officeDocument/2006/relationships/image" Target="../media/image14.wmf"/><Relationship Id="rId10" Type="http://schemas.openxmlformats.org/officeDocument/2006/relationships/image" Target="../media/image16.wmf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работа № 3.</a:t>
            </a:r>
            <a:b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Прямой/Реакторный пуск асинхронного двигателя  с короткозамкнутым ротором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7200" algn="just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принцип действия и устройство асинхронного двигателя. Ознакомиться со способами пуска асинхронных двигателей.</a:t>
            </a:r>
          </a:p>
          <a:p>
            <a:pPr indent="45720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570166"/>
              </p:ext>
            </p:extLst>
          </p:nvPr>
        </p:nvGraphicFramePr>
        <p:xfrm>
          <a:off x="3487738" y="1952625"/>
          <a:ext cx="1549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Equation" r:id="rId3" imgW="774360" imgH="495000" progId="Equation.DSMT4">
                  <p:embed/>
                </p:oleObj>
              </mc:Choice>
              <mc:Fallback>
                <p:oleObj name="Equation" r:id="rId3" imgW="77436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87738" y="1952625"/>
                        <a:ext cx="1549400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71600" y="2816836"/>
            <a:ext cx="70567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</a:t>
            </a:r>
            <a:r>
              <a:rPr lang="ru-RU" dirty="0" smtClean="0"/>
              <a:t>         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 вращения магнитного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dirty="0" smtClean="0"/>
              <a:t>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 вращения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ротора.</a:t>
            </a:r>
            <a:endParaRPr lang="ru-RU" dirty="0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364201"/>
              </p:ext>
            </p:extLst>
          </p:nvPr>
        </p:nvGraphicFramePr>
        <p:xfrm>
          <a:off x="1547664" y="2827914"/>
          <a:ext cx="288032" cy="420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Equation" r:id="rId5" imgW="164880" imgH="241200" progId="Equation.DSMT4">
                  <p:embed/>
                </p:oleObj>
              </mc:Choice>
              <mc:Fallback>
                <p:oleObj name="Equation" r:id="rId5" imgW="164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47664" y="2827914"/>
                        <a:ext cx="288032" cy="4209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536391"/>
              </p:ext>
            </p:extLst>
          </p:nvPr>
        </p:nvGraphicFramePr>
        <p:xfrm>
          <a:off x="1592808" y="3176876"/>
          <a:ext cx="242888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7" imgW="139680" imgH="152280" progId="Equation.DSMT4">
                  <p:embed/>
                </p:oleObj>
              </mc:Choice>
              <mc:Fallback>
                <p:oleObj name="Equation" r:id="rId7" imgW="139680" imgH="152280" progId="Equation.DSMT4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2808" y="3176876"/>
                        <a:ext cx="242888" cy="26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685800" y="2096756"/>
            <a:ext cx="7772400" cy="1470025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32656"/>
            <a:ext cx="86409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Асинхронная машина это электрическая машина переменного тока, частота вращения ротора которой отличается от частоты вращения магнитного поля. Для оценки частоты вращения ротора вводится специальный параметр – скольжение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ротора.</a:t>
            </a: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Скольжение – это относительная разность частот вращения магнитного поля и ротора.</a:t>
            </a:r>
          </a:p>
          <a:p>
            <a:pPr indent="45720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794" y="3464908"/>
            <a:ext cx="866869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Асинхронные машины бывают двух типов:</a:t>
            </a:r>
          </a:p>
          <a:p>
            <a:pPr indent="457200"/>
            <a:r>
              <a:rPr lang="ru-RU" sz="2000" dirty="0"/>
              <a:t>–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фазным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ротором;</a:t>
            </a:r>
          </a:p>
          <a:p>
            <a:pPr indent="45720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короткозамкнутым ротором.</a:t>
            </a:r>
          </a:p>
          <a:p>
            <a:pPr indent="457200"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Машиной с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короткозамкнутым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ротором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проще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устройству и обслуживанию, а также дешевле и надежнее в работе, чем двигатели с фазным ротором. Большинство асинхронных машин выпускается с короткозамкнутым ротором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АД большой пусковой ток, и снижение коэффициента мощности сети.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56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Пуск трехфазных асинхронных двигателей</a:t>
            </a:r>
            <a:endParaRPr lang="ru-RU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рассмотрении возможных способов пуска в ход асинхронных двигателей необходимо учитывать следующие основные положения: 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двигатель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развивать при пуске достаточно большой пусковой момент, который должен быть больше статического момента сопротивления на валу;</a:t>
            </a: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величина пускового тока должна быть такой, чтобы не происходило повреждения двигателя и нарушения нормального режима работы сети; </a:t>
            </a: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схема пуска должна быть по возможности простой и дешевой.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76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Прямой </a:t>
            </a:r>
            <a:r>
              <a:rPr lang="ru-RU" sz="3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пуск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315522" y="1627981"/>
            <a:ext cx="1504950" cy="4105275"/>
          </a:xfrm>
          <a:prstGeom prst="rect">
            <a:avLst/>
          </a:prstGeom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917354"/>
              </p:ext>
            </p:extLst>
          </p:nvPr>
        </p:nvGraphicFramePr>
        <p:xfrm>
          <a:off x="1015008" y="1268760"/>
          <a:ext cx="1828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4" imgW="914400" imgH="254000" progId="Equation.DSMT4">
                  <p:embed/>
                </p:oleObj>
              </mc:Choice>
              <mc:Fallback>
                <p:oleObj name="Equation" r:id="rId4" imgW="914400" imgH="254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008" y="1268760"/>
                        <a:ext cx="1828800" cy="50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23528" y="1844824"/>
            <a:ext cx="66967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Прямой пуск возможен, когда пусковые токи двигателей вызывают падение напряжения в сети не более чем 10-15%.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тех случаях, когда из-за большого падения напряжения в сети прямой пуск для короткозамкнутых двигателей недопустим, применяют подключение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обмоток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статора на пониженное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напряжение. При этом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пусковой ток уменьшается, что приводит к снижению падения напряжения в сети.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пуск:</a:t>
            </a:r>
          </a:p>
          <a:p>
            <a:pPr indent="457200" algn="just"/>
            <a:r>
              <a:rPr lang="ru-RU" sz="2000" dirty="0"/>
              <a:t>–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реактор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indent="457200" algn="just"/>
            <a:r>
              <a:rPr lang="ru-RU" sz="2000" dirty="0"/>
              <a:t>–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автотрансформатор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indent="457200" algn="just"/>
            <a:r>
              <a:rPr lang="ru-RU" sz="2000" dirty="0"/>
              <a:t>–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переключение со звезды на треугольник.</a:t>
            </a:r>
          </a:p>
        </p:txBody>
      </p:sp>
    </p:spTree>
    <p:extLst>
      <p:ext uri="{BB962C8B-B14F-4D97-AF65-F5344CB8AC3E}">
        <p14:creationId xmlns:p14="http://schemas.microsoft.com/office/powerpoint/2010/main" val="85420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Реакторный</a:t>
            </a:r>
            <a:r>
              <a:rPr lang="ru-RU" sz="3600" i="1" dirty="0"/>
              <a:t> </a:t>
            </a:r>
            <a:r>
              <a:rPr lang="ru-RU" sz="3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пуск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25455" y="836712"/>
            <a:ext cx="2867025" cy="5715000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1520" y="1300698"/>
            <a:ext cx="16786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Прямой пуск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363472"/>
              </p:ext>
            </p:extLst>
          </p:nvPr>
        </p:nvGraphicFramePr>
        <p:xfrm>
          <a:off x="251520" y="1700808"/>
          <a:ext cx="1904174" cy="939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Equation" r:id="rId4" imgW="952087" imgH="469696" progId="Equation.DSMT4">
                  <p:embed/>
                </p:oleObj>
              </mc:Choice>
              <mc:Fallback>
                <p:oleObj name="Equation" r:id="rId4" imgW="952087" imgH="469696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700808"/>
                        <a:ext cx="1904174" cy="9393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843808" y="1300698"/>
            <a:ext cx="20882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Реакторный</a:t>
            </a:r>
            <a:r>
              <a:rPr kumimoji="0" lang="ru-RU" alt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пуск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199438"/>
              </p:ext>
            </p:extLst>
          </p:nvPr>
        </p:nvGraphicFramePr>
        <p:xfrm>
          <a:off x="2483768" y="1700808"/>
          <a:ext cx="2818176" cy="990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Equation" r:id="rId6" imgW="1409088" imgH="495085" progId="Equation.DSMT4">
                  <p:embed/>
                </p:oleObj>
              </mc:Choice>
              <mc:Fallback>
                <p:oleObj name="Equation" r:id="rId6" imgW="1409088" imgH="49508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700808"/>
                        <a:ext cx="2818176" cy="9901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411656" y="2836506"/>
            <a:ext cx="236014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Ток уменьшиться в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793877"/>
              </p:ext>
            </p:extLst>
          </p:nvPr>
        </p:nvGraphicFramePr>
        <p:xfrm>
          <a:off x="2699792" y="2684402"/>
          <a:ext cx="558558" cy="888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Equation" r:id="rId8" imgW="279279" imgH="444307" progId="Equation.DSMT4">
                  <p:embed/>
                </p:oleObj>
              </mc:Choice>
              <mc:Fallback>
                <p:oleObj name="Equation" r:id="rId8" imgW="279279" imgH="444307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684402"/>
                        <a:ext cx="558558" cy="8886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3347864" y="2852488"/>
            <a:ext cx="7920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раз.</a:t>
            </a:r>
            <a:endParaRPr lang="ru-RU" altLang="ru-RU" sz="2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251520" y="3964994"/>
            <a:ext cx="51845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Начальный пусковой момент уменьшится в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562324"/>
              </p:ext>
            </p:extLst>
          </p:nvPr>
        </p:nvGraphicFramePr>
        <p:xfrm>
          <a:off x="323528" y="4293096"/>
          <a:ext cx="3986070" cy="1091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Equation" r:id="rId10" imgW="1993035" imgH="545863" progId="Equation.DSMT4">
                  <p:embed/>
                </p:oleObj>
              </mc:Choice>
              <mc:Fallback>
                <p:oleObj name="Equation" r:id="rId10" imgW="1993035" imgH="54586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293096"/>
                        <a:ext cx="3986070" cy="10917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355976" y="4685074"/>
            <a:ext cx="7920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раз.</a:t>
            </a:r>
            <a:endParaRPr lang="ru-RU" altLang="ru-RU" sz="2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51520" y="3573016"/>
            <a:ext cx="511256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Напряжение уменьшиться во столько же раз.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323528" y="5509681"/>
            <a:ext cx="619268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Недостаток этого метода состоит в том, что пусковой момент уменьшится быстрее пускового тока (в квадратичном отношении).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51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940"/>
          </a:xfrm>
        </p:spPr>
        <p:txBody>
          <a:bodyPr>
            <a:noAutofit/>
          </a:bodyPr>
          <a:lstStyle/>
          <a:p>
            <a:r>
              <a:rPr lang="ru-RU" sz="3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Автотрансформаторный </a:t>
            </a:r>
            <a:r>
              <a:rPr lang="ru-RU" sz="3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пуск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40921" y="1052736"/>
            <a:ext cx="2695575" cy="5153025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2140" y="1078578"/>
            <a:ext cx="54719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Пусковое напряжение двигателя понижается в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7169094"/>
              </p:ext>
            </p:extLst>
          </p:nvPr>
        </p:nvGraphicFramePr>
        <p:xfrm>
          <a:off x="5482952" y="1099592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8" name="Equation" r:id="rId4" imgW="228600" imgH="228600" progId="Equation.DSMT4">
                  <p:embed/>
                </p:oleObj>
              </mc:Choice>
              <mc:Fallback>
                <p:oleObj name="Equation" r:id="rId4" imgW="2286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2952" y="1099592"/>
                        <a:ext cx="457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6012160" y="1125169"/>
            <a:ext cx="7920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раз.</a:t>
            </a:r>
            <a:endParaRPr lang="ru-RU" altLang="ru-RU" sz="2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251520" y="1628800"/>
            <a:ext cx="51845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Пусковой ток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двигателе уменьшается в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162499"/>
              </p:ext>
            </p:extLst>
          </p:nvPr>
        </p:nvGraphicFramePr>
        <p:xfrm>
          <a:off x="4319972" y="2163619"/>
          <a:ext cx="45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9" name="Equation" r:id="rId6" imgW="228600" imgH="241300" progId="Equation.DSMT4">
                  <p:embed/>
                </p:oleObj>
              </mc:Choice>
              <mc:Fallback>
                <p:oleObj name="Equation" r:id="rId6" imgW="228600" imgH="2413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972" y="2163619"/>
                        <a:ext cx="457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251520" y="2204864"/>
            <a:ext cx="51845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Пусковой ток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уменьшается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501081"/>
              </p:ext>
            </p:extLst>
          </p:nvPr>
        </p:nvGraphicFramePr>
        <p:xfrm>
          <a:off x="4932040" y="1628800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8" imgW="228600" imgH="228600" progId="Equation.DSMT4">
                  <p:embed/>
                </p:oleObj>
              </mc:Choice>
              <mc:Fallback>
                <p:oleObj name="Equation" r:id="rId8" imgW="228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628800"/>
                        <a:ext cx="457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5461248" y="1654377"/>
            <a:ext cx="7920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раз.</a:t>
            </a:r>
            <a:endParaRPr lang="ru-RU" altLang="ru-RU" sz="2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4859412" y="2208187"/>
            <a:ext cx="7920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раз.</a:t>
            </a:r>
            <a:endParaRPr lang="ru-RU" altLang="ru-RU" sz="2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412278"/>
              </p:ext>
            </p:extLst>
          </p:nvPr>
        </p:nvGraphicFramePr>
        <p:xfrm>
          <a:off x="4067944" y="2802384"/>
          <a:ext cx="45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9" imgW="228600" imgH="241300" progId="Equation.DSMT4">
                  <p:embed/>
                </p:oleObj>
              </mc:Choice>
              <mc:Fallback>
                <p:oleObj name="Equation" r:id="rId9" imgW="2286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802384"/>
                        <a:ext cx="457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251520" y="2822173"/>
            <a:ext cx="51845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Пусковой момент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уменьшается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4607384" y="2846952"/>
            <a:ext cx="7920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раз.</a:t>
            </a:r>
            <a:endParaRPr lang="ru-RU" altLang="ru-RU" sz="2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251520" y="3214876"/>
            <a:ext cx="6156684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Пусковой ток в сети и пусковой момент уменьшаются в одинаковое число раз.</a:t>
            </a: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одинаковых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величинах  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пускового тока в сети при автотрансформаторном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пуске пусковой момент будет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больше, чем при реакторном пуске. </a:t>
            </a: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преимущество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достигается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ценой значительного усложнения и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удорожания.</a:t>
            </a: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автотрансформаторный пуск применяется реже реакторного,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реакторный пуск не обеспечивает необходимого пускового момента.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i="1" dirty="0" smtClean="0"/>
              <a:t> </a:t>
            </a:r>
            <a:r>
              <a:rPr lang="ru-RU" sz="3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Переключение «</a:t>
            </a:r>
            <a:r>
              <a:rPr lang="ru-RU" sz="3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звезда-треугольник</a:t>
            </a:r>
            <a:r>
              <a:rPr lang="ru-RU" sz="3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36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705" y="1412776"/>
            <a:ext cx="2771775" cy="456247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7678" y="1212721"/>
            <a:ext cx="59584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Напряжение фаз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обмоток уменьшается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        раз.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64560"/>
              </p:ext>
            </p:extLst>
          </p:nvPr>
        </p:nvGraphicFramePr>
        <p:xfrm>
          <a:off x="4758407" y="1124744"/>
          <a:ext cx="505022" cy="505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4" imgW="253780" imgH="253780" progId="Equation.DSMT4">
                  <p:embed/>
                </p:oleObj>
              </mc:Choice>
              <mc:Fallback>
                <p:oleObj name="Equation" r:id="rId4" imgW="253780" imgH="2537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407" y="1124744"/>
                        <a:ext cx="505022" cy="5050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51520" y="1788785"/>
            <a:ext cx="6480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Пусковой ток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фазах обмотки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уменьшается в          раз.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178075"/>
              </p:ext>
            </p:extLst>
          </p:nvPr>
        </p:nvGraphicFramePr>
        <p:xfrm>
          <a:off x="5363122" y="1700808"/>
          <a:ext cx="505022" cy="505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6" imgW="253780" imgH="253780" progId="Equation.DSMT4">
                  <p:embed/>
                </p:oleObj>
              </mc:Choice>
              <mc:Fallback>
                <p:oleObj name="Equation" r:id="rId6" imgW="253780" imgH="2537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3122" y="1700808"/>
                        <a:ext cx="505022" cy="5050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51520" y="2364849"/>
            <a:ext cx="66247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Пусковой ток в сети уменьшается в                               раз.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9687" y="3012921"/>
            <a:ext cx="5886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Пусковой момент  уменьшается в                       раз.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939762"/>
              </p:ext>
            </p:extLst>
          </p:nvPr>
        </p:nvGraphicFramePr>
        <p:xfrm>
          <a:off x="3995936" y="2924944"/>
          <a:ext cx="1397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7" imgW="698500" imgH="279400" progId="Equation.DSMT4">
                  <p:embed/>
                </p:oleObj>
              </mc:Choice>
              <mc:Fallback>
                <p:oleObj name="Equation" r:id="rId7" imgW="698500" imgH="279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2924944"/>
                        <a:ext cx="1397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687348"/>
              </p:ext>
            </p:extLst>
          </p:nvPr>
        </p:nvGraphicFramePr>
        <p:xfrm>
          <a:off x="4427984" y="2276872"/>
          <a:ext cx="1624894" cy="507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9" imgW="812447" imgH="253890" progId="Equation.DSMT4">
                  <p:embed/>
                </p:oleObj>
              </mc:Choice>
              <mc:Fallback>
                <p:oleObj name="Equation" r:id="rId9" imgW="812447" imgH="25389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276872"/>
                        <a:ext cx="1624894" cy="507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269687" y="3501008"/>
            <a:ext cx="58864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пуска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переключением «звезда-треугольник»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равноценен автотрансформаторному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пуску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704082"/>
              </p:ext>
            </p:extLst>
          </p:nvPr>
        </p:nvGraphicFramePr>
        <p:xfrm>
          <a:off x="2327106" y="4217364"/>
          <a:ext cx="1167894" cy="507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11" imgW="583947" imgH="253890" progId="Equation.DSMT4">
                  <p:embed/>
                </p:oleObj>
              </mc:Choice>
              <mc:Fallback>
                <p:oleObj name="Equation" r:id="rId11" imgW="583947" imgH="25389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7106" y="4217364"/>
                        <a:ext cx="1167894" cy="507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4581128"/>
            <a:ext cx="586918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Недостатком этого способа пуска является то, что при пусковых переключениях цепь двигателя разрывается, что связано с возникновением коммутационных перенапряжений (электрической дуги). Этот метод в настоящее время используется сравнительно редко.</a:t>
            </a:r>
          </a:p>
        </p:txBody>
      </p:sp>
    </p:spTree>
    <p:extLst>
      <p:ext uri="{BB962C8B-B14F-4D97-AF65-F5344CB8AC3E}">
        <p14:creationId xmlns:p14="http://schemas.microsoft.com/office/powerpoint/2010/main" val="59321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Пуск двигателя </a:t>
            </a:r>
            <a:r>
              <a:rPr lang="ru-RU" sz="3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фазным </a:t>
            </a:r>
            <a:r>
              <a:rPr lang="ru-RU" sz="36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ротором </a:t>
            </a:r>
            <a:endParaRPr lang="ru-RU" sz="36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пуске двигателя с фазным ротором в цепь ротора включается добавочное активное сопротивление – пусковой реостат. Пусковой реостат обычно имеет несколько ступеней и рассчитывается на кратковременное протекание тока. По мере разгона двигателя сопротивление пускового реостата уменьшают, переходя с одной его ступени на другую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лабораторной работе мы моделируем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одно- и двухступенчатый реакторный пуск асинхронного двигателя с короткозамкнутым ротором с одновременным отображением параметров на экране компьютера.</a:t>
            </a:r>
          </a:p>
        </p:txBody>
      </p:sp>
    </p:spTree>
    <p:extLst>
      <p:ext uri="{BB962C8B-B14F-4D97-AF65-F5344CB8AC3E}">
        <p14:creationId xmlns:p14="http://schemas.microsoft.com/office/powerpoint/2010/main" val="92881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581</Words>
  <Application>Microsoft Office PowerPoint</Application>
  <PresentationFormat>Экран (4:3)</PresentationFormat>
  <Paragraphs>61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MathType 6.0 Equation</vt:lpstr>
      <vt:lpstr>Equation</vt:lpstr>
      <vt:lpstr>Лабораторная работа № 3. Прямой/Реакторный пуск асинхронного двигателя  с короткозамкнутым ротором</vt:lpstr>
      <vt:lpstr> </vt:lpstr>
      <vt:lpstr>Пуск трехфазных асинхронных двигателей</vt:lpstr>
      <vt:lpstr>Прямой пуск</vt:lpstr>
      <vt:lpstr>Реакторный пуск</vt:lpstr>
      <vt:lpstr>Автотрансформаторный пуск</vt:lpstr>
      <vt:lpstr> Переключение «звезда-треугольник».</vt:lpstr>
      <vt:lpstr>Пуск двигателя с фазным ротором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vik</cp:lastModifiedBy>
  <cp:revision>22</cp:revision>
  <dcterms:modified xsi:type="dcterms:W3CDTF">2018-01-06T20:55:32Z</dcterms:modified>
</cp:coreProperties>
</file>